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65" r:id="rId3"/>
    <p:sldId id="266" r:id="rId4"/>
    <p:sldId id="267" r:id="rId5"/>
    <p:sldId id="269" r:id="rId6"/>
    <p:sldId id="270" r:id="rId7"/>
    <p:sldId id="282" r:id="rId8"/>
    <p:sldId id="281" r:id="rId9"/>
    <p:sldId id="271" r:id="rId10"/>
    <p:sldId id="257" r:id="rId11"/>
    <p:sldId id="258" r:id="rId12"/>
    <p:sldId id="259" r:id="rId13"/>
    <p:sldId id="260" r:id="rId14"/>
    <p:sldId id="261" r:id="rId15"/>
    <p:sldId id="263" r:id="rId16"/>
    <p:sldId id="264" r:id="rId17"/>
    <p:sldId id="278" r:id="rId18"/>
    <p:sldId id="279" r:id="rId19"/>
    <p:sldId id="272" r:id="rId20"/>
    <p:sldId id="273" r:id="rId21"/>
    <p:sldId id="274" r:id="rId22"/>
    <p:sldId id="275" r:id="rId23"/>
    <p:sldId id="276" r:id="rId24"/>
    <p:sldId id="277" r:id="rId2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1644" y="102"/>
      </p:cViewPr>
      <p:guideLst/>
    </p:cSldViewPr>
  </p:slideViewPr>
  <p:notesTextViewPr>
    <p:cViewPr>
      <p:scale>
        <a:sx n="1" d="1"/>
        <a:sy n="1" d="1"/>
      </p:scale>
      <p:origin x="0" y="0"/>
    </p:cViewPr>
  </p:notesTextViewPr>
  <p:sorterViewPr>
    <p:cViewPr>
      <p:scale>
        <a:sx n="125" d="100"/>
        <a:sy n="125" d="100"/>
      </p:scale>
      <p:origin x="0" y="-322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2021/7/9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a:t>
            </a:fld>
            <a:endParaRPr kumimoji="1" lang="ja-JP" altLang="en-US"/>
          </a:p>
        </p:txBody>
      </p:sp>
    </p:spTree>
    <p:extLst>
      <p:ext uri="{BB962C8B-B14F-4D97-AF65-F5344CB8AC3E}">
        <p14:creationId xmlns:p14="http://schemas.microsoft.com/office/powerpoint/2010/main" val="937322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2021/7/9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2021/7/9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2021/7/9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2021/7/9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2021/7/9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2021/7/9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2021/7/9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2021/7/9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2021/7/9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2021/7/9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2021/7/9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2021/7/9</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451160-128F-4DAD-AE29-4A8CC0E7B9E9}" type="slidenum">
              <a:rPr kumimoji="1" lang="ja-JP" altLang="en-US" smtClean="0"/>
              <a:t>‹#›</a:t>
            </a:fld>
            <a:endParaRPr kumimoji="1" lang="ja-JP" altLang="en-US"/>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493762"/>
            <a:ext cx="7772400" cy="2387600"/>
          </a:xfrm>
        </p:spPr>
        <p:txBody>
          <a:bodyPr>
            <a:normAutofit fontScale="90000"/>
          </a:bodyPr>
          <a:lstStyle/>
          <a:p>
            <a:r>
              <a:rPr kumimoji="1" lang="ja-JP" altLang="en-US" dirty="0" smtClean="0"/>
              <a:t>観光地検索システムに</a:t>
            </a:r>
            <a:r>
              <a:rPr kumimoji="1" lang="en-US" altLang="ja-JP" dirty="0" smtClean="0"/>
              <a:t/>
            </a:r>
            <a:br>
              <a:rPr kumimoji="1" lang="en-US" altLang="ja-JP" dirty="0" smtClean="0"/>
            </a:br>
            <a:r>
              <a:rPr kumimoji="1" lang="ja-JP" altLang="en-US" dirty="0" smtClean="0"/>
              <a:t>おけるレスポンス速度を考慮したロードバランサー</a:t>
            </a:r>
            <a:endParaRPr kumimoji="1" lang="ja-JP" altLang="en-US" dirty="0"/>
          </a:p>
        </p:txBody>
      </p:sp>
      <p:sp>
        <p:nvSpPr>
          <p:cNvPr id="3" name="サブタイトル 2"/>
          <p:cNvSpPr>
            <a:spLocks noGrp="1"/>
          </p:cNvSpPr>
          <p:nvPr>
            <p:ph type="subTitle" idx="1"/>
          </p:nvPr>
        </p:nvSpPr>
        <p:spPr>
          <a:xfrm>
            <a:off x="1143000" y="4181444"/>
            <a:ext cx="6858000" cy="1655762"/>
          </a:xfrm>
        </p:spPr>
        <p:txBody>
          <a:bodyPr/>
          <a:lstStyle/>
          <a:p>
            <a:r>
              <a:rPr kumimoji="1" lang="ja-JP" altLang="en-US" dirty="0"/>
              <a:t>学籍番号</a:t>
            </a:r>
            <a:r>
              <a:rPr kumimoji="1" lang="ja-JP" altLang="en-US" dirty="0" smtClean="0"/>
              <a:t>：</a:t>
            </a:r>
            <a:r>
              <a:rPr kumimoji="1" lang="en-US" altLang="ja-JP" dirty="0" smtClean="0"/>
              <a:t>1821086</a:t>
            </a:r>
            <a:r>
              <a:rPr kumimoji="1" lang="en-US" altLang="ja-JP" dirty="0"/>
              <a:t>	</a:t>
            </a:r>
            <a:r>
              <a:rPr kumimoji="1" lang="ja-JP" altLang="en-US" dirty="0"/>
              <a:t>氏名</a:t>
            </a:r>
            <a:r>
              <a:rPr kumimoji="1" lang="ja-JP" altLang="en-US" dirty="0" smtClean="0"/>
              <a:t>：松尾祐介</a:t>
            </a:r>
            <a:endParaRPr kumimoji="1" lang="en-US" altLang="ja-JP" dirty="0"/>
          </a:p>
          <a:p>
            <a:r>
              <a:rPr lang="ja-JP" altLang="en-US" dirty="0"/>
              <a:t>指導教員</a:t>
            </a:r>
            <a:r>
              <a:rPr lang="ja-JP" altLang="en-US" dirty="0" smtClean="0"/>
              <a:t>：鷹野孝典</a:t>
            </a:r>
            <a:endParaRPr kumimoji="1" lang="ja-JP" altLang="en-US" dirty="0"/>
          </a:p>
        </p:txBody>
      </p:sp>
      <p:sp>
        <p:nvSpPr>
          <p:cNvPr id="5" name="スライド番号プレースホルダー 4"/>
          <p:cNvSpPr>
            <a:spLocks noGrp="1"/>
          </p:cNvSpPr>
          <p:nvPr>
            <p:ph type="sldNum" sz="quarter" idx="12"/>
          </p:nvPr>
        </p:nvSpPr>
        <p:spPr/>
        <p:txBody>
          <a:bodyPr/>
          <a:lstStyle/>
          <a:p>
            <a:fld id="{B4451160-128F-4DAD-AE29-4A8CC0E7B9E9}" type="slidenum">
              <a:rPr kumimoji="1" lang="ja-JP" altLang="en-US" smtClean="0"/>
              <a:t>1</a:t>
            </a:fld>
            <a:endParaRPr kumimoji="1" lang="ja-JP" altLang="en-US"/>
          </a:p>
        </p:txBody>
      </p:sp>
      <p:sp>
        <p:nvSpPr>
          <p:cNvPr id="4" name="テキスト ボックス 3"/>
          <p:cNvSpPr txBox="1"/>
          <p:nvPr/>
        </p:nvSpPr>
        <p:spPr>
          <a:xfrm>
            <a:off x="5835771" y="1084149"/>
            <a:ext cx="3041217" cy="300082"/>
          </a:xfrm>
          <a:prstGeom prst="rect">
            <a:avLst/>
          </a:prstGeom>
          <a:noFill/>
        </p:spPr>
        <p:txBody>
          <a:bodyPr wrap="none" rtlCol="0">
            <a:spAutoFit/>
          </a:bodyPr>
          <a:lstStyle/>
          <a:p>
            <a:r>
              <a:rPr lang="ja-JP" altLang="en-US" sz="1350" b="1" dirty="0"/>
              <a:t>情報工学科 </a:t>
            </a:r>
            <a:r>
              <a:rPr lang="ja-JP" altLang="en-US" sz="1350" b="1" dirty="0" smtClean="0"/>
              <a:t>中間発表</a:t>
            </a:r>
            <a:r>
              <a:rPr lang="ja-JP" altLang="en-US" sz="1350" b="1" dirty="0"/>
              <a:t>　</a:t>
            </a:r>
            <a:r>
              <a:rPr lang="en-US" altLang="ja-JP" sz="1350" b="1" dirty="0"/>
              <a:t>20XX</a:t>
            </a:r>
            <a:r>
              <a:rPr lang="ja-JP" altLang="en-US" sz="1350" b="1" dirty="0"/>
              <a:t>年</a:t>
            </a:r>
            <a:r>
              <a:rPr lang="en-US" altLang="ja-JP" sz="1350" b="1" dirty="0"/>
              <a:t>X</a:t>
            </a:r>
            <a:r>
              <a:rPr lang="ja-JP" altLang="en-US" sz="1350" b="1" dirty="0"/>
              <a:t>月</a:t>
            </a:r>
            <a:r>
              <a:rPr lang="en-US" altLang="ja-JP" sz="1350" b="1" dirty="0"/>
              <a:t>XX</a:t>
            </a:r>
            <a:r>
              <a:rPr lang="ja-JP" altLang="en-US" sz="1350" b="1" dirty="0"/>
              <a:t>日</a:t>
            </a:r>
          </a:p>
        </p:txBody>
      </p:sp>
    </p:spTree>
    <p:extLst>
      <p:ext uri="{BB962C8B-B14F-4D97-AF65-F5344CB8AC3E}">
        <p14:creationId xmlns:p14="http://schemas.microsoft.com/office/powerpoint/2010/main" val="4177902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研究背景</a:t>
            </a:r>
          </a:p>
        </p:txBody>
      </p:sp>
      <p:sp>
        <p:nvSpPr>
          <p:cNvPr id="3" name="コンテンツ プレースホルダー 2"/>
          <p:cNvSpPr>
            <a:spLocks noGrp="1"/>
          </p:cNvSpPr>
          <p:nvPr>
            <p:ph idx="1"/>
          </p:nvPr>
        </p:nvSpPr>
        <p:spPr/>
        <p:txBody>
          <a:bodyPr>
            <a:normAutofit lnSpcReduction="10000"/>
          </a:bodyPr>
          <a:lstStyle/>
          <a:p>
            <a:r>
              <a:rPr lang="ja-JP" altLang="en-US" dirty="0"/>
              <a:t>昨今の</a:t>
            </a:r>
            <a:r>
              <a:rPr lang="en-US" altLang="ja-JP" dirty="0"/>
              <a:t>WEB</a:t>
            </a:r>
            <a:r>
              <a:rPr lang="ja-JP" altLang="en-US" dirty="0"/>
              <a:t>ページは電気や水道などと同じく重要なライフラインになりつつある。</a:t>
            </a:r>
          </a:p>
          <a:p>
            <a:endParaRPr lang="ja-JP" altLang="en-US" dirty="0"/>
          </a:p>
          <a:p>
            <a:r>
              <a:rPr lang="ja-JP" altLang="en-US" dirty="0"/>
              <a:t>しかしアクセスが増加すると、応答速度の低下や接続しにくいなど、サービスの低下につながってしまう。</a:t>
            </a:r>
          </a:p>
          <a:p>
            <a:endParaRPr lang="ja-JP" altLang="en-US" dirty="0"/>
          </a:p>
          <a:p>
            <a:r>
              <a:rPr lang="ja-JP" altLang="en-US" dirty="0"/>
              <a:t>サービスを止めることなく、サーバの保守や</a:t>
            </a:r>
            <a:r>
              <a:rPr lang="ja-JP" altLang="en-US" dirty="0" smtClean="0"/>
              <a:t>修理拡張</a:t>
            </a:r>
            <a:r>
              <a:rPr lang="ja-JP" altLang="en-US" dirty="0"/>
              <a:t>等が行えるロードバランサーの需要は</a:t>
            </a:r>
            <a:r>
              <a:rPr lang="ja-JP" altLang="en-US" dirty="0" smtClean="0"/>
              <a:t>今後</a:t>
            </a:r>
            <a:r>
              <a:rPr lang="en-US" altLang="ja-JP" dirty="0" smtClean="0"/>
              <a:t/>
            </a:r>
            <a:br>
              <a:rPr lang="en-US" altLang="ja-JP" dirty="0" smtClean="0"/>
            </a:br>
            <a:r>
              <a:rPr lang="ja-JP" altLang="en-US" dirty="0" smtClean="0"/>
              <a:t>増加</a:t>
            </a:r>
            <a:r>
              <a:rPr lang="ja-JP" altLang="en-US" dirty="0"/>
              <a:t>傾向になると予想される。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spTree>
    <p:extLst>
      <p:ext uri="{BB962C8B-B14F-4D97-AF65-F5344CB8AC3E}">
        <p14:creationId xmlns:p14="http://schemas.microsoft.com/office/powerpoint/2010/main" val="2751752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関連研究</a:t>
            </a:r>
          </a:p>
        </p:txBody>
      </p:sp>
      <p:sp>
        <p:nvSpPr>
          <p:cNvPr id="3" name="コンテンツ プレースホルダー 2"/>
          <p:cNvSpPr>
            <a:spLocks noGrp="1"/>
          </p:cNvSpPr>
          <p:nvPr>
            <p:ph idx="1"/>
          </p:nvPr>
        </p:nvSpPr>
        <p:spPr/>
        <p:txBody>
          <a:bodyPr>
            <a:normAutofit/>
          </a:bodyPr>
          <a:lstStyle/>
          <a:p>
            <a:pPr marL="0" indent="0">
              <a:buNone/>
            </a:pPr>
            <a:r>
              <a:rPr lang="ja-JP" altLang="en-US" u="sng" dirty="0" smtClean="0">
                <a:latin typeface="ＭＳ Ｐゴシック" panose="020B0600070205080204" pitchFamily="50" charset="-128"/>
              </a:rPr>
              <a:t>リバースプロキシによるロードバランシング手法</a:t>
            </a:r>
            <a:endParaRPr lang="en-US" altLang="ja-JP" u="sng" dirty="0">
              <a:latin typeface="ＭＳ Ｐゴシック" panose="020B0600070205080204" pitchFamily="50" charset="-128"/>
            </a:endParaRPr>
          </a:p>
          <a:p>
            <a:pPr marL="0" indent="0">
              <a:lnSpc>
                <a:spcPct val="100000"/>
              </a:lnSpc>
              <a:buNone/>
            </a:pPr>
            <a:r>
              <a:rPr lang="ja-JP" altLang="en-US" dirty="0">
                <a:latin typeface="ＭＳ Ｐゴシック" panose="020B0600070205080204" pitchFamily="50" charset="-128"/>
              </a:rPr>
              <a:t>　①：</a:t>
            </a:r>
            <a:r>
              <a:rPr lang="en-US" altLang="ja-JP" dirty="0">
                <a:latin typeface="ＭＳ Ｐゴシック" panose="020B0600070205080204" pitchFamily="50" charset="-128"/>
              </a:rPr>
              <a:t>[</a:t>
            </a:r>
            <a:r>
              <a:rPr lang="en-US" altLang="ja-JP" dirty="0" smtClean="0">
                <a:latin typeface="ＭＳ Ｐゴシック" panose="020B0600070205080204" pitchFamily="50" charset="-128"/>
              </a:rPr>
              <a:t>2008]</a:t>
            </a:r>
            <a:r>
              <a:rPr lang="ja-JP" altLang="en-US" dirty="0" smtClean="0">
                <a:latin typeface="ＭＳ Ｐゴシック" panose="020B0600070205080204" pitchFamily="50" charset="-128"/>
              </a:rPr>
              <a:t>土居幸一郎</a:t>
            </a:r>
            <a:r>
              <a:rPr lang="en-US" altLang="ja-JP" dirty="0" smtClean="0">
                <a:latin typeface="ＭＳ Ｐゴシック" panose="020B0600070205080204" pitchFamily="50" charset="-128"/>
              </a:rPr>
              <a:t>,</a:t>
            </a:r>
            <a:r>
              <a:rPr lang="ja-JP" altLang="en-US" dirty="0" smtClean="0">
                <a:latin typeface="ＭＳ Ｐゴシック" panose="020B0600070205080204" pitchFamily="50" charset="-128"/>
              </a:rPr>
              <a:t>後藤滋樹「</a:t>
            </a:r>
            <a:r>
              <a:rPr lang="en-US" altLang="ja-JP" dirty="0" smtClean="0">
                <a:latin typeface="ＭＳ Ｐゴシック" panose="020B0600070205080204" pitchFamily="50" charset="-128"/>
              </a:rPr>
              <a:t>HTTP</a:t>
            </a:r>
            <a:r>
              <a:rPr lang="ja-JP" altLang="en-US" dirty="0" smtClean="0">
                <a:latin typeface="ＭＳ Ｐゴシック" panose="020B0600070205080204" pitchFamily="50" charset="-128"/>
              </a:rPr>
              <a:t>セッションのハンドオーバーによる</a:t>
            </a:r>
            <a:r>
              <a:rPr lang="en-US" altLang="ja-JP" dirty="0" smtClean="0">
                <a:latin typeface="ＭＳ Ｐゴシック" panose="020B0600070205080204" pitchFamily="50" charset="-128"/>
              </a:rPr>
              <a:t>WEB</a:t>
            </a:r>
            <a:r>
              <a:rPr lang="ja-JP" altLang="en-US" dirty="0" smtClean="0">
                <a:latin typeface="ＭＳ Ｐゴシック" panose="020B0600070205080204" pitchFamily="50" charset="-128"/>
              </a:rPr>
              <a:t>サーバのロードバランス」</a:t>
            </a:r>
            <a:endParaRPr lang="en-US" altLang="ja-JP" dirty="0" smtClean="0">
              <a:latin typeface="ＭＳ Ｐゴシック" panose="020B0600070205080204" pitchFamily="50" charset="-128"/>
            </a:endParaRPr>
          </a:p>
          <a:p>
            <a:pPr marL="0" indent="0">
              <a:lnSpc>
                <a:spcPct val="100000"/>
              </a:lnSpc>
              <a:buNone/>
            </a:pPr>
            <a:endParaRPr lang="en-US" altLang="ja-JP" dirty="0">
              <a:latin typeface="ＭＳ Ｐゴシック" panose="020B0600070205080204" pitchFamily="50" charset="-128"/>
            </a:endParaRPr>
          </a:p>
          <a:p>
            <a:pPr marL="0" indent="0">
              <a:buNone/>
            </a:pPr>
            <a:r>
              <a:rPr lang="ja-JP" altLang="en-US" u="sng" dirty="0" smtClean="0">
                <a:latin typeface="ＭＳ Ｐゴシック" panose="020B0600070205080204" pitchFamily="50" charset="-128"/>
              </a:rPr>
              <a:t>応答速度評価付けシステムの評価手法</a:t>
            </a:r>
            <a:endParaRPr lang="en-US" altLang="ja-JP" u="sng" dirty="0">
              <a:latin typeface="ＭＳ Ｐゴシック" panose="020B0600070205080204" pitchFamily="50" charset="-128"/>
            </a:endParaRPr>
          </a:p>
          <a:p>
            <a:pPr marL="0" indent="0">
              <a:lnSpc>
                <a:spcPct val="100000"/>
              </a:lnSpc>
              <a:buNone/>
            </a:pPr>
            <a:r>
              <a:rPr lang="ja-JP" altLang="en-US" dirty="0">
                <a:latin typeface="ＭＳ Ｐゴシック" panose="020B0600070205080204" pitchFamily="50" charset="-128"/>
              </a:rPr>
              <a:t>　②：</a:t>
            </a:r>
            <a:r>
              <a:rPr lang="en-US" altLang="ja-JP" dirty="0" smtClean="0">
                <a:latin typeface="ＭＳ Ｐゴシック" panose="020B0600070205080204" pitchFamily="50" charset="-128"/>
              </a:rPr>
              <a:t>[2007]</a:t>
            </a:r>
            <a:r>
              <a:rPr lang="ja-JP" altLang="en-US" dirty="0" smtClean="0">
                <a:latin typeface="ＭＳ Ｐゴシック" panose="020B0600070205080204" pitchFamily="50" charset="-128"/>
              </a:rPr>
              <a:t>河野知行「複数のロードバランサによる</a:t>
            </a:r>
            <a:r>
              <a:rPr lang="en-US" altLang="ja-JP" dirty="0" smtClean="0">
                <a:latin typeface="ＭＳ Ｐゴシック" panose="020B0600070205080204" pitchFamily="50" charset="-128"/>
              </a:rPr>
              <a:t>WEB</a:t>
            </a:r>
            <a:r>
              <a:rPr lang="ja-JP" altLang="en-US" dirty="0" smtClean="0">
                <a:latin typeface="ＭＳ Ｐゴシック" panose="020B0600070205080204" pitchFamily="50" charset="-128"/>
              </a:rPr>
              <a:t>システムの応答時間最適化」</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11</a:t>
            </a:fld>
            <a:endParaRPr kumimoji="1" lang="ja-JP" altLang="en-US"/>
          </a:p>
        </p:txBody>
      </p:sp>
    </p:spTree>
    <p:extLst>
      <p:ext uri="{BB962C8B-B14F-4D97-AF65-F5344CB8AC3E}">
        <p14:creationId xmlns:p14="http://schemas.microsoft.com/office/powerpoint/2010/main" val="3769541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p:txBody>
          <a:bodyPr/>
          <a:lstStyle/>
          <a:p>
            <a:pPr>
              <a:lnSpc>
                <a:spcPct val="120000"/>
              </a:lnSpc>
            </a:pPr>
            <a:r>
              <a:rPr lang="ja-JP" altLang="en-US" dirty="0"/>
              <a:t>既存技術では、導入のしやすさ</a:t>
            </a:r>
            <a:r>
              <a:rPr lang="ja-JP" altLang="en-US" dirty="0" smtClean="0"/>
              <a:t>から順に割り振るラウンドロビンや最も空いているサーバに割り振るリースとコネクション</a:t>
            </a:r>
            <a:r>
              <a:rPr lang="en-US" altLang="ja-JP" dirty="0" smtClean="0"/>
              <a:t>(</a:t>
            </a:r>
            <a:r>
              <a:rPr lang="ja-JP" altLang="en-US" dirty="0" smtClean="0"/>
              <a:t>最小接続</a:t>
            </a:r>
            <a:r>
              <a:rPr lang="en-US" altLang="ja-JP" dirty="0" smtClean="0"/>
              <a:t>)</a:t>
            </a:r>
            <a:r>
              <a:rPr lang="ja-JP" altLang="en-US" dirty="0" smtClean="0"/>
              <a:t> が</a:t>
            </a:r>
            <a:r>
              <a:rPr lang="ja-JP" altLang="en-US" dirty="0"/>
              <a:t>よく利用されている。</a:t>
            </a:r>
            <a:endParaRPr lang="en-US" altLang="ja-JP" dirty="0"/>
          </a:p>
          <a:p>
            <a:pPr>
              <a:lnSpc>
                <a:spcPct val="120000"/>
              </a:lnSpc>
            </a:pPr>
            <a:r>
              <a:rPr lang="ja-JP" altLang="en-US" dirty="0" smtClean="0"/>
              <a:t>しかし、ロードバランサから</a:t>
            </a:r>
            <a:r>
              <a:rPr lang="ja-JP" altLang="en-US" dirty="0"/>
              <a:t>あまりに距離がはなれていたり、接続状況が悪く</a:t>
            </a:r>
            <a:r>
              <a:rPr lang="ja-JP" altLang="en-US" dirty="0" smtClean="0"/>
              <a:t>なるとロードバランサと</a:t>
            </a:r>
            <a:r>
              <a:rPr lang="ja-JP" altLang="en-US" dirty="0"/>
              <a:t>サーバとの間にボトルネックが発生する。</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12</a:t>
            </a:fld>
            <a:endParaRPr kumimoji="1" lang="ja-JP" altLang="en-US"/>
          </a:p>
        </p:txBody>
      </p:sp>
    </p:spTree>
    <p:extLst>
      <p:ext uri="{BB962C8B-B14F-4D97-AF65-F5344CB8AC3E}">
        <p14:creationId xmlns:p14="http://schemas.microsoft.com/office/powerpoint/2010/main" val="1923407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p:txBody>
          <a:bodyPr/>
          <a:lstStyle/>
          <a:p>
            <a:r>
              <a:rPr lang="ja-JP" altLang="en-US" dirty="0"/>
              <a:t>ロードバランサーは順に接続先を均等に割り振る方法や、コネクション数が最も少ないサーバに転送する方法がとられている。</a:t>
            </a:r>
          </a:p>
          <a:p>
            <a:endParaRPr lang="ja-JP" altLang="en-US" dirty="0"/>
          </a:p>
          <a:p>
            <a:r>
              <a:rPr lang="ja-JP" altLang="en-US" dirty="0"/>
              <a:t>しかしこの方法では、応答速度が遅いサーバにつないでしまうと返って速度が落ちてしまう。</a:t>
            </a:r>
          </a:p>
          <a:p>
            <a:endParaRPr lang="ja-JP" altLang="en-US" dirty="0"/>
          </a:p>
          <a:p>
            <a:r>
              <a:rPr lang="ja-JP" altLang="en-US" dirty="0"/>
              <a:t>コネクション数だけでなく応答速度も考慮したロードバランサーが必要ではないかと考えた。</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13</a:t>
            </a:fld>
            <a:endParaRPr kumimoji="1" lang="ja-JP" altLang="en-US"/>
          </a:p>
        </p:txBody>
      </p:sp>
    </p:spTree>
    <p:extLst>
      <p:ext uri="{BB962C8B-B14F-4D97-AF65-F5344CB8AC3E}">
        <p14:creationId xmlns:p14="http://schemas.microsoft.com/office/powerpoint/2010/main" val="3482704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628650" y="1478844"/>
            <a:ext cx="7886700" cy="4698119"/>
          </a:xfrm>
        </p:spPr>
        <p:txBody>
          <a:bodyPr/>
          <a:lstStyle/>
          <a:p>
            <a:r>
              <a:rPr lang="ja-JP" altLang="en-US" dirty="0"/>
              <a:t>応答速度を考慮したロードバランサーの</a:t>
            </a:r>
            <a:r>
              <a:rPr lang="ja-JP" altLang="en-US" dirty="0" smtClean="0"/>
              <a:t>構築し</a:t>
            </a:r>
            <a:r>
              <a:rPr lang="en-US" altLang="ja-JP" dirty="0"/>
              <a:t/>
            </a:r>
            <a:br>
              <a:rPr lang="en-US" altLang="ja-JP" dirty="0"/>
            </a:br>
            <a:r>
              <a:rPr lang="ja-JP" altLang="en-US" dirty="0" smtClean="0"/>
              <a:t>ボトルネックの解消を計る。</a:t>
            </a:r>
            <a:endParaRPr lang="en-US" altLang="ja-JP" dirty="0" smtClean="0"/>
          </a:p>
          <a:p>
            <a:endParaRPr lang="en-US" altLang="ja-JP" dirty="0"/>
          </a:p>
          <a:p>
            <a:pPr marL="0" indent="0">
              <a:buNone/>
            </a:pPr>
            <a:r>
              <a:rPr lang="ja-JP" altLang="en-US" dirty="0" smtClean="0"/>
              <a:t>　　　　　　　　　挿入する図は作成中</a:t>
            </a:r>
            <a:endParaRPr lang="ja-JP" altLang="en-US" dirty="0"/>
          </a:p>
          <a:p>
            <a:endParaRPr lang="ja-JP" altLang="en-US" dirty="0"/>
          </a:p>
          <a:p>
            <a:r>
              <a:rPr lang="ja-JP" altLang="en-US" dirty="0"/>
              <a:t>サーバを監視し評価するシステムの構築。</a:t>
            </a:r>
          </a:p>
          <a:p>
            <a:endParaRPr lang="ja-JP" altLang="en-US" dirty="0"/>
          </a:p>
          <a:p>
            <a:r>
              <a:rPr lang="ja-JP" altLang="en-US" dirty="0"/>
              <a:t>応答速度が著しく低下しているサーバの重みづけを下げるアルゴリズムの提案。</a:t>
            </a:r>
          </a:p>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14</a:t>
            </a:fld>
            <a:endParaRPr kumimoji="1" lang="ja-JP" altLang="en-US"/>
          </a:p>
        </p:txBody>
      </p:sp>
    </p:spTree>
    <p:extLst>
      <p:ext uri="{BB962C8B-B14F-4D97-AF65-F5344CB8AC3E}">
        <p14:creationId xmlns:p14="http://schemas.microsoft.com/office/powerpoint/2010/main" val="114472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15</a:t>
            </a:fld>
            <a:endParaRPr kumimoji="1" lang="ja-JP" altLang="en-US"/>
          </a:p>
        </p:txBody>
      </p:sp>
      <p:pic>
        <p:nvPicPr>
          <p:cNvPr id="3" name="図 2"/>
          <p:cNvPicPr>
            <a:picLocks noChangeAspect="1"/>
          </p:cNvPicPr>
          <p:nvPr/>
        </p:nvPicPr>
        <p:blipFill>
          <a:blip r:embed="rId2"/>
          <a:stretch>
            <a:fillRect/>
          </a:stretch>
        </p:blipFill>
        <p:spPr>
          <a:xfrm>
            <a:off x="890517" y="1118438"/>
            <a:ext cx="7362966" cy="5603038"/>
          </a:xfrm>
          <a:prstGeom prst="rect">
            <a:avLst/>
          </a:prstGeom>
        </p:spPr>
      </p:pic>
    </p:spTree>
    <p:extLst>
      <p:ext uri="{BB962C8B-B14F-4D97-AF65-F5344CB8AC3E}">
        <p14:creationId xmlns:p14="http://schemas.microsoft.com/office/powerpoint/2010/main" val="1724661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今後のスケジュール</a:t>
            </a:r>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16</a:t>
            </a:fld>
            <a:endParaRPr kumimoji="1" lang="ja-JP" altLang="en-US"/>
          </a:p>
        </p:txBody>
      </p:sp>
    </p:spTree>
    <p:extLst>
      <p:ext uri="{BB962C8B-B14F-4D97-AF65-F5344CB8AC3E}">
        <p14:creationId xmlns:p14="http://schemas.microsoft.com/office/powerpoint/2010/main" val="2460047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a:t>卒</a:t>
            </a:r>
            <a:r>
              <a:rPr lang="ja-JP" altLang="en-US" sz="6600" dirty="0" smtClean="0"/>
              <a:t>研</a:t>
            </a:r>
            <a:r>
              <a:rPr lang="en-US" altLang="ja-JP" sz="6600" dirty="0" smtClean="0"/>
              <a:t/>
            </a:r>
            <a:br>
              <a:rPr lang="en-US" altLang="ja-JP" sz="6600" dirty="0" smtClean="0"/>
            </a:br>
            <a:r>
              <a:rPr lang="ja-JP" altLang="en-US" sz="6600" dirty="0" smtClean="0"/>
              <a:t>プログラム</a:t>
            </a:r>
            <a:r>
              <a:rPr lang="en-US" altLang="ja-JP" sz="6600" dirty="0" smtClean="0"/>
              <a:t/>
            </a:r>
            <a:br>
              <a:rPr lang="en-US" altLang="ja-JP" sz="6600" dirty="0" smtClean="0"/>
            </a:br>
            <a:r>
              <a:rPr lang="ja-JP" altLang="en-US" sz="6600" dirty="0" smtClean="0"/>
              <a:t>実験</a:t>
            </a:r>
            <a:r>
              <a:rPr lang="ja-JP" altLang="en-US" sz="6600" dirty="0"/>
              <a:t>システムの説明</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17</a:t>
            </a:fld>
            <a:endParaRPr kumimoji="1" lang="ja-JP" altLang="en-US"/>
          </a:p>
        </p:txBody>
      </p:sp>
    </p:spTree>
    <p:extLst>
      <p:ext uri="{BB962C8B-B14F-4D97-AF65-F5344CB8AC3E}">
        <p14:creationId xmlns:p14="http://schemas.microsoft.com/office/powerpoint/2010/main" val="3250474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18</a:t>
            </a:fld>
            <a:endParaRPr kumimoji="1" lang="ja-JP" altLang="en-US"/>
          </a:p>
        </p:txBody>
      </p:sp>
      <p:sp>
        <p:nvSpPr>
          <p:cNvPr id="6" name="タイトル 1"/>
          <p:cNvSpPr>
            <a:spLocks noGrp="1"/>
          </p:cNvSpPr>
          <p:nvPr>
            <p:ph type="title"/>
          </p:nvPr>
        </p:nvSpPr>
        <p:spPr/>
        <p:txBody>
          <a:bodyPr/>
          <a:lstStyle/>
          <a:p>
            <a:r>
              <a:rPr lang="ja-JP" altLang="en-US" sz="4000" dirty="0" smtClean="0"/>
              <a:t>ロードバランサに使われる技術</a:t>
            </a:r>
            <a:endParaRPr kumimoji="1" lang="ja-JP" altLang="en-US" dirty="0"/>
          </a:p>
        </p:txBody>
      </p:sp>
      <p:sp>
        <p:nvSpPr>
          <p:cNvPr id="7" name="コンテンツ プレースホルダー 2"/>
          <p:cNvSpPr txBox="1">
            <a:spLocks/>
          </p:cNvSpPr>
          <p:nvPr/>
        </p:nvSpPr>
        <p:spPr>
          <a:xfrm>
            <a:off x="275129" y="1690689"/>
            <a:ext cx="8510525" cy="47966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a:t>不特定多数の </a:t>
            </a:r>
            <a:r>
              <a:rPr lang="en-US" altLang="ja-JP" sz="2400" dirty="0"/>
              <a:t>Client </a:t>
            </a:r>
            <a:r>
              <a:rPr lang="ja-JP" altLang="en-US" sz="2400" dirty="0"/>
              <a:t>から</a:t>
            </a:r>
            <a:r>
              <a:rPr lang="ja-JP" altLang="en-US" sz="2400" dirty="0" smtClean="0"/>
              <a:t>、特定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a:p>
            <a:pPr marL="914400" lvl="2" indent="0">
              <a:buNone/>
            </a:pPr>
            <a:r>
              <a:rPr lang="ja-JP" altLang="en-US" sz="2400" dirty="0" smtClean="0"/>
              <a:t>参考：</a:t>
            </a:r>
            <a:r>
              <a:rPr lang="en-US" altLang="ja-JP" sz="2400" dirty="0" smtClean="0"/>
              <a:t/>
            </a:r>
            <a:br>
              <a:rPr lang="en-US" altLang="ja-JP" sz="2400" dirty="0" smtClean="0"/>
            </a:br>
            <a:r>
              <a:rPr lang="en-US" altLang="ja-JP" sz="2400" dirty="0" smtClean="0"/>
              <a:t>https</a:t>
            </a:r>
            <a:r>
              <a:rPr lang="en-US" altLang="ja-JP" sz="2400" dirty="0"/>
              <a:t>://qiita.com/att55/items/162950627dc593c72f23</a:t>
            </a:r>
            <a:endParaRPr lang="en-US" altLang="ja-JP" sz="2400" dirty="0" smtClean="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992777" y="3893404"/>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380469" y="3907129"/>
            <a:ext cx="2723823" cy="369332"/>
          </a:xfrm>
          <a:prstGeom prst="rect">
            <a:avLst/>
          </a:prstGeom>
          <a:noFill/>
        </p:spPr>
        <p:txBody>
          <a:bodyPr wrap="none" rtlCol="0">
            <a:spAutoFit/>
          </a:bodyPr>
          <a:lstStyle/>
          <a:p>
            <a:r>
              <a:rPr kumimoji="1" lang="ja-JP" altLang="en-US" b="1" dirty="0" smtClean="0">
                <a:solidFill>
                  <a:srgbClr val="FF0000"/>
                </a:solidFill>
              </a:rPr>
              <a:t>ロードバランサはこっち</a:t>
            </a:r>
            <a:endParaRPr kumimoji="1" lang="ja-JP" altLang="en-US" b="1" dirty="0">
              <a:solidFill>
                <a:srgbClr val="FF0000"/>
              </a:solidFill>
            </a:endParaRPr>
          </a:p>
        </p:txBody>
      </p:sp>
    </p:spTree>
    <p:extLst>
      <p:ext uri="{BB962C8B-B14F-4D97-AF65-F5344CB8AC3E}">
        <p14:creationId xmlns:p14="http://schemas.microsoft.com/office/powerpoint/2010/main" val="34944717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19</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40232654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a:t>
            </a:fld>
            <a:endParaRPr kumimoji="1" lang="ja-JP" altLang="en-US"/>
          </a:p>
        </p:txBody>
      </p:sp>
      <p:sp>
        <p:nvSpPr>
          <p:cNvPr id="6" name="タイトル 1"/>
          <p:cNvSpPr>
            <a:spLocks noGrp="1"/>
          </p:cNvSpPr>
          <p:nvPr>
            <p:ph type="title"/>
          </p:nvPr>
        </p:nvSpPr>
        <p:spPr>
          <a:xfrm>
            <a:off x="604289" y="192767"/>
            <a:ext cx="8157004" cy="1325563"/>
          </a:xfrm>
        </p:spPr>
        <p:txBody>
          <a:bodyPr>
            <a:normAutofit/>
          </a:bodyPr>
          <a:lstStyle/>
          <a:p>
            <a:r>
              <a:rPr kumimoji="1" lang="ja-JP" altLang="en-US" sz="4000" dirty="0" smtClean="0"/>
              <a:t>進捗</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604289" y="1241765"/>
            <a:ext cx="8070458" cy="5361336"/>
          </a:xfrm>
        </p:spPr>
        <p:txBody>
          <a:bodyPr>
            <a:noAutofit/>
          </a:bodyPr>
          <a:lstStyle/>
          <a:p>
            <a:r>
              <a:rPr lang="ja-JP" altLang="en-US" sz="2400" dirty="0" smtClean="0"/>
              <a:t>新しく</a:t>
            </a:r>
            <a:r>
              <a:rPr lang="ja-JP" altLang="en-US" sz="2400" dirty="0"/>
              <a:t>借りたラズベリーパイを</a:t>
            </a:r>
            <a:r>
              <a:rPr lang="en-US" altLang="ja-JP" sz="2400" dirty="0"/>
              <a:t>192.168.1.80</a:t>
            </a:r>
            <a:r>
              <a:rPr lang="ja-JP" altLang="en-US" sz="2400" dirty="0"/>
              <a:t>と固定。</a:t>
            </a:r>
          </a:p>
          <a:p>
            <a:pPr marL="0" indent="0">
              <a:buNone/>
            </a:pPr>
            <a:r>
              <a:rPr lang="ja-JP" altLang="en-US" sz="2400" dirty="0" smtClean="0"/>
              <a:t>　</a:t>
            </a:r>
            <a:r>
              <a:rPr lang="en-US" altLang="ja-JP" sz="2400" dirty="0" err="1" smtClean="0"/>
              <a:t>nginx</a:t>
            </a:r>
            <a:r>
              <a:rPr lang="ja-JP" altLang="en-US" sz="2400" dirty="0"/>
              <a:t>をインストールし</a:t>
            </a:r>
            <a:r>
              <a:rPr lang="ja-JP" altLang="en-US" sz="2400" dirty="0" smtClean="0"/>
              <a:t>ロードバランサ＋計測サーバ用</a:t>
            </a:r>
            <a:r>
              <a:rPr lang="ja-JP" altLang="en-US" sz="2400" dirty="0"/>
              <a:t>にした</a:t>
            </a:r>
            <a:r>
              <a:rPr lang="ja-JP" altLang="en-US" sz="2400" dirty="0" smtClean="0"/>
              <a:t>。</a:t>
            </a:r>
            <a:endParaRPr lang="en-US" altLang="ja-JP" sz="2400" dirty="0" smtClean="0"/>
          </a:p>
          <a:p>
            <a:pPr marL="0" indent="0">
              <a:buNone/>
            </a:pPr>
            <a:endParaRPr lang="en-US" altLang="ja-JP" sz="2400" dirty="0"/>
          </a:p>
          <a:p>
            <a:pPr marL="0" indent="0">
              <a:buNone/>
            </a:pPr>
            <a:endParaRPr lang="en-US" altLang="ja-JP" sz="2400" dirty="0" smtClean="0"/>
          </a:p>
          <a:p>
            <a:pPr marL="0" indent="0">
              <a:buNone/>
            </a:pPr>
            <a:endParaRPr lang="en-US" altLang="ja-JP" sz="2400" dirty="0"/>
          </a:p>
          <a:p>
            <a:pPr marL="0" indent="0">
              <a:buNone/>
            </a:pPr>
            <a:r>
              <a:rPr lang="en-US" altLang="ja-JP" sz="2600" dirty="0" smtClean="0"/>
              <a:t/>
            </a:r>
            <a:br>
              <a:rPr lang="en-US" altLang="ja-JP" sz="2600" dirty="0" smtClean="0"/>
            </a:br>
            <a:endParaRPr lang="ja-JP" altLang="en-US" sz="2600" dirty="0"/>
          </a:p>
          <a:p>
            <a:r>
              <a:rPr lang="ja-JP" altLang="en-US" sz="2600" dirty="0"/>
              <a:t>ロードバランサの重みづけ</a:t>
            </a:r>
            <a:r>
              <a:rPr lang="ja-JP" altLang="en-US" sz="2600" dirty="0" smtClean="0"/>
              <a:t>処理をテスト</a:t>
            </a:r>
            <a:endParaRPr lang="en-US" altLang="ja-JP" sz="2600" dirty="0"/>
          </a:p>
          <a:p>
            <a:r>
              <a:rPr lang="ja-JP" altLang="en-US" sz="2600" dirty="0" smtClean="0"/>
              <a:t>手動でコンフィグを書き換えロードバランサ</a:t>
            </a:r>
            <a:r>
              <a:rPr lang="en-US" altLang="ja-JP" sz="2600" dirty="0" smtClean="0"/>
              <a:t>―</a:t>
            </a:r>
            <a:r>
              <a:rPr lang="ja-JP" altLang="en-US" sz="2600" dirty="0" smtClean="0"/>
              <a:t>を</a:t>
            </a:r>
            <a:r>
              <a:rPr lang="en-US" altLang="ja-JP" sz="2600" dirty="0"/>
              <a:t/>
            </a:r>
            <a:br>
              <a:rPr lang="en-US" altLang="ja-JP" sz="2600" dirty="0"/>
            </a:br>
            <a:r>
              <a:rPr lang="ja-JP" altLang="en-US" sz="2600" dirty="0" smtClean="0"/>
              <a:t>再起動することなく設定を適用させることに成功！</a:t>
            </a:r>
            <a:endParaRPr lang="en-US" altLang="ja-JP" sz="2600" dirty="0"/>
          </a:p>
          <a:p>
            <a:r>
              <a:rPr lang="en-US" altLang="ja-JP" sz="2600" dirty="0" smtClean="0"/>
              <a:t>SQLITE</a:t>
            </a:r>
            <a:r>
              <a:rPr lang="ja-JP" altLang="en-US" sz="2600" dirty="0" smtClean="0"/>
              <a:t>をラズパイへ導入</a:t>
            </a:r>
            <a:endParaRPr lang="en-US" altLang="ja-JP" sz="2600" dirty="0" smtClean="0"/>
          </a:p>
          <a:p>
            <a:r>
              <a:rPr lang="ja-JP" altLang="en-US" sz="2400" dirty="0" smtClean="0"/>
              <a:t>計測</a:t>
            </a:r>
            <a:r>
              <a:rPr lang="ja-JP" altLang="en-US" sz="2400" dirty="0"/>
              <a:t>、評価、</a:t>
            </a:r>
            <a:r>
              <a:rPr lang="en-US" altLang="ja-JP" sz="2400" dirty="0"/>
              <a:t>DB</a:t>
            </a:r>
            <a:r>
              <a:rPr lang="ja-JP" altLang="en-US" sz="2400" dirty="0"/>
              <a:t>挿入処理を</a:t>
            </a:r>
            <a:r>
              <a:rPr lang="ja-JP" altLang="en-US" sz="2400" dirty="0" smtClean="0"/>
              <a:t>統合したプログラムの作成</a:t>
            </a:r>
            <a:endParaRPr lang="ja-JP" altLang="en-US" sz="2600" dirty="0"/>
          </a:p>
        </p:txBody>
      </p:sp>
      <p:pic>
        <p:nvPicPr>
          <p:cNvPr id="1026" name="Picture 2" descr="https://lh3.googleusercontent.com/zLGdWhrY1ORcloo0-3t9hmIYwzYLQhZbmMBdFicRXuegpA0IHVtJ_gpmH3Q3ZX8ss5wqOEK3kwTWkZ1VglqrABPMVN6Op5zphg3oidRJlWkecCY6d6eqG2tPVfZOxhAtTBjiVo_phTM1oltnZBp_H1AtOPhybaZJRfV-Ht1wR2qI4fd4SPBu3l2YSNZpxPkEQ12ntJaIEiEyZmCZzi-CsSDTl9_ZuHgVWolrwFrUi9p55LccdUlxOcibsatrzfqRV2cv8fd5ce98QwfE_wdrOwkKsshrEBKOSyh7CqxvucEyOlvhCA1cAjFO_0igWFlfjZ6uPxJBGe4aEHj3YuHl2UNRB7ylcqTTsU7vdSEsVHvOo5sb1K9FjViFuJrXex-jfAs79Vc00ylDNRDVTIHlg8Bzttw-rcJ7KlzMrpeMJCriTa4P-0ctal3x_MUIGYWrK2AUVGJFxoDU4TVSy9_KUU9JQigtPLdHDheyELzr_igjTJBQGMtrt7mjFcAd42wOYw5aRoZKL-DeKIpAOs--L9fVc6CBZfk0h2R1B3K6UbM9n2PuLKlveCh5xFspA5f_rPR1YFMdoDXv-1Z5Rp1pdWzEw5C_pry4D5nGc7ZoNTS9y-viY_-hLvJLoszMkDys2HElzTbB2MSg_-HP5443cFnJ3C6AUXtVxQNFQVco5D5oGfCG-EntICqx6w84wZVk1c9WVIZwYEfj-OvXdL_oYprDOQ=w740-h986-no?authuser=0"/>
          <p:cNvPicPr>
            <a:picLocks noChangeAspect="1" noChangeArrowheads="1"/>
          </p:cNvPicPr>
          <p:nvPr/>
        </p:nvPicPr>
        <p:blipFill rotWithShape="1">
          <a:blip r:embed="rId2">
            <a:extLst>
              <a:ext uri="{28A0092B-C50C-407E-A947-70E740481C1C}">
                <a14:useLocalDpi xmlns:a14="http://schemas.microsoft.com/office/drawing/2010/main" val="0"/>
              </a:ext>
            </a:extLst>
          </a:blip>
          <a:srcRect l="19837" r="17699"/>
          <a:stretch/>
        </p:blipFill>
        <p:spPr bwMode="auto">
          <a:xfrm rot="16200000">
            <a:off x="3264978" y="963713"/>
            <a:ext cx="2125055" cy="4447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7499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20</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23432634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21</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13619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22</a:t>
            </a:fld>
            <a:endParaRPr kumimoji="1" lang="ja-JP" altLang="en-US"/>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34070287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23</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8317512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24</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218259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xmlns=""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40018670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370970" y="5542048"/>
            <a:ext cx="8567084" cy="1072579"/>
          </a:xfrm>
        </p:spPr>
        <p:txBody>
          <a:bodyPr>
            <a:noAutofit/>
          </a:bodyPr>
          <a:lstStyle/>
          <a:p>
            <a:pPr marL="0" indent="0">
              <a:buNone/>
            </a:pPr>
            <a:r>
              <a:rPr lang="en-US" altLang="ja-JP" dirty="0" smtClean="0"/>
              <a:t>81</a:t>
            </a:r>
            <a:r>
              <a:rPr lang="ja-JP" altLang="en-US" dirty="0" smtClean="0"/>
              <a:t>の重みを上げているのでほとんど</a:t>
            </a:r>
            <a:r>
              <a:rPr lang="en-US" altLang="ja-JP" dirty="0" smtClean="0"/>
              <a:t>81</a:t>
            </a:r>
            <a:r>
              <a:rPr lang="ja-JP" altLang="en-US" dirty="0" smtClean="0"/>
              <a:t>サーバへ</a:t>
            </a:r>
            <a:r>
              <a:rPr lang="en-US" altLang="ja-JP" dirty="0" smtClean="0"/>
              <a:t/>
            </a:r>
            <a:br>
              <a:rPr lang="en-US" altLang="ja-JP" dirty="0" smtClean="0"/>
            </a:br>
            <a:r>
              <a:rPr lang="ja-JP" altLang="en-US" dirty="0" smtClean="0"/>
              <a:t>リバースされるロードバランサ</a:t>
            </a:r>
            <a:r>
              <a:rPr lang="en-US" altLang="ja-JP" dirty="0" smtClean="0"/>
              <a:t>―</a:t>
            </a:r>
            <a:r>
              <a:rPr lang="ja-JP" altLang="en-US" dirty="0" smtClean="0"/>
              <a:t>となった。</a:t>
            </a:r>
            <a:endParaRPr lang="ja-JP" altLang="en-US" dirty="0"/>
          </a:p>
        </p:txBody>
      </p:sp>
      <p:pic>
        <p:nvPicPr>
          <p:cNvPr id="2" name="AGDRec_20210703_04504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07791" y="1422972"/>
            <a:ext cx="6045200" cy="3860800"/>
          </a:xfrm>
          <a:prstGeom prst="rect">
            <a:avLst/>
          </a:prstGeom>
        </p:spPr>
      </p:pic>
    </p:spTree>
    <p:extLst>
      <p:ext uri="{BB962C8B-B14F-4D97-AF65-F5344CB8AC3E}">
        <p14:creationId xmlns:p14="http://schemas.microsoft.com/office/powerpoint/2010/main" val="29923689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xmlns=""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xmlns=""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82217062"/>
                  </a:ext>
                </a:extLst>
              </a:tr>
            </a:tbl>
          </a:graphicData>
        </a:graphic>
      </p:graphicFrame>
      <p:sp>
        <p:nvSpPr>
          <p:cNvPr id="13" name="テキスト ボックス 12"/>
          <p:cNvSpPr txBox="1"/>
          <p:nvPr/>
        </p:nvSpPr>
        <p:spPr>
          <a:xfrm>
            <a:off x="3583975" y="5167187"/>
            <a:ext cx="1556516" cy="369332"/>
          </a:xfrm>
          <a:prstGeom prst="rect">
            <a:avLst/>
          </a:prstGeom>
          <a:noFill/>
        </p:spPr>
        <p:txBody>
          <a:bodyPr wrap="none" rtlCol="0">
            <a:spAutoFit/>
          </a:bodyPr>
          <a:lstStyle/>
          <a:p>
            <a:r>
              <a:rPr lang="en-US" altLang="ja-JP" dirty="0" smtClean="0"/>
              <a:t>nginxreload.sh</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8292327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6</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2265102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計測、評価、</a:t>
            </a:r>
            <a:r>
              <a:rPr kumimoji="1" lang="en-US" altLang="ja-JP" dirty="0" smtClean="0"/>
              <a:t>DB</a:t>
            </a:r>
            <a:r>
              <a:rPr kumimoji="1" lang="ja-JP" altLang="en-US" dirty="0" smtClean="0"/>
              <a:t>挿入処理を統合</a:t>
            </a:r>
            <a:endParaRPr kumimoji="1" lang="ja-JP" altLang="en-US" dirty="0"/>
          </a:p>
        </p:txBody>
      </p:sp>
      <p:sp>
        <p:nvSpPr>
          <p:cNvPr id="3" name="コンテンツ プレースホルダー 2"/>
          <p:cNvSpPr>
            <a:spLocks noGrp="1"/>
          </p:cNvSpPr>
          <p:nvPr>
            <p:ph idx="1"/>
          </p:nvPr>
        </p:nvSpPr>
        <p:spPr>
          <a:xfrm>
            <a:off x="628650" y="1690689"/>
            <a:ext cx="7886700" cy="4351338"/>
          </a:xfrm>
        </p:spPr>
        <p:txBody>
          <a:bodyPr>
            <a:normAutofit/>
          </a:bodyPr>
          <a:lstStyle/>
          <a:p>
            <a:r>
              <a:rPr lang="ja-JP" altLang="en-US" sz="2400" dirty="0" smtClean="0"/>
              <a:t>応答速度などを計測したテキストファイルが</a:t>
            </a:r>
            <a:r>
              <a:rPr lang="en-US" altLang="ja-JP" sz="2400" dirty="0" smtClean="0"/>
              <a:t>12</a:t>
            </a:r>
            <a:r>
              <a:rPr lang="ja-JP" altLang="en-US" sz="2400" dirty="0" smtClean="0"/>
              <a:t>個ぐらいあったので、</a:t>
            </a:r>
            <a:r>
              <a:rPr lang="en-US" altLang="ja-JP" sz="2400" dirty="0" smtClean="0"/>
              <a:t>SQLITE</a:t>
            </a:r>
            <a:r>
              <a:rPr lang="ja-JP" altLang="en-US" sz="2400" dirty="0" smtClean="0"/>
              <a:t>でまとめて保管するようにした。</a:t>
            </a:r>
            <a:endParaRPr lang="en-US" altLang="ja-JP" sz="2400" dirty="0" smtClean="0"/>
          </a:p>
          <a:p>
            <a:r>
              <a:rPr lang="ja-JP" altLang="en-US" sz="2400" dirty="0" smtClean="0"/>
              <a:t>計測</a:t>
            </a:r>
            <a:r>
              <a:rPr lang="ja-JP" altLang="en-US" sz="2400" dirty="0"/>
              <a:t>や評価プログラムは多言語で作ってきた</a:t>
            </a:r>
            <a:r>
              <a:rPr lang="ja-JP" altLang="en-US" sz="2400" dirty="0" smtClean="0"/>
              <a:t>。</a:t>
            </a:r>
            <a:r>
              <a:rPr lang="en-US" altLang="ja-JP" sz="2400" dirty="0" smtClean="0"/>
              <a:t>Python</a:t>
            </a:r>
            <a:r>
              <a:rPr lang="ja-JP" altLang="en-US" sz="2400" dirty="0" smtClean="0"/>
              <a:t>で書き直し、１つのファイルへ統合した。</a:t>
            </a:r>
            <a:r>
              <a:rPr lang="en-US" altLang="ja-JP" sz="2400" dirty="0"/>
              <a:t/>
            </a:r>
            <a:br>
              <a:rPr lang="en-US" altLang="ja-JP" sz="2400" dirty="0"/>
            </a:br>
            <a:r>
              <a:rPr lang="ja-JP" altLang="en-US" sz="2400" dirty="0" smtClean="0"/>
              <a:t>結果は全て</a:t>
            </a:r>
            <a:r>
              <a:rPr lang="en-US" altLang="ja-JP" sz="2400" dirty="0" smtClean="0"/>
              <a:t>SQLITE</a:t>
            </a:r>
            <a:r>
              <a:rPr lang="ja-JP" altLang="en-US" sz="2400" dirty="0" smtClean="0"/>
              <a:t>に挿入するようにした。</a:t>
            </a:r>
            <a:endParaRPr lang="en-US" altLang="ja-JP" sz="2400"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7</a:t>
            </a:fld>
            <a:endParaRPr lang="ja-JP" altLang="en-US" dirty="0"/>
          </a:p>
        </p:txBody>
      </p:sp>
      <p:pic>
        <p:nvPicPr>
          <p:cNvPr id="22" name="図 21"/>
          <p:cNvPicPr>
            <a:picLocks noChangeAspect="1"/>
          </p:cNvPicPr>
          <p:nvPr/>
        </p:nvPicPr>
        <p:blipFill>
          <a:blip r:embed="rId2"/>
          <a:stretch>
            <a:fillRect/>
          </a:stretch>
        </p:blipFill>
        <p:spPr>
          <a:xfrm>
            <a:off x="6090014" y="3504541"/>
            <a:ext cx="1741714" cy="3065255"/>
          </a:xfrm>
          <a:prstGeom prst="rect">
            <a:avLst/>
          </a:prstGeom>
        </p:spPr>
      </p:pic>
      <p:pic>
        <p:nvPicPr>
          <p:cNvPr id="23" name="図 22"/>
          <p:cNvPicPr>
            <a:picLocks noChangeAspect="1"/>
          </p:cNvPicPr>
          <p:nvPr/>
        </p:nvPicPr>
        <p:blipFill>
          <a:blip r:embed="rId3"/>
          <a:stretch>
            <a:fillRect/>
          </a:stretch>
        </p:blipFill>
        <p:spPr>
          <a:xfrm>
            <a:off x="1902505" y="5082615"/>
            <a:ext cx="1984145" cy="1069882"/>
          </a:xfrm>
          <a:prstGeom prst="rect">
            <a:avLst/>
          </a:prstGeom>
        </p:spPr>
      </p:pic>
      <p:pic>
        <p:nvPicPr>
          <p:cNvPr id="2050" name="Picture 2" descr="ファイル:Python logo and wordmark.svg - Wiki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 y="4224135"/>
            <a:ext cx="2758984" cy="813034"/>
          </a:xfrm>
          <a:prstGeom prst="rect">
            <a:avLst/>
          </a:prstGeom>
          <a:noFill/>
          <a:extLst>
            <a:ext uri="{909E8E84-426E-40DD-AFC4-6F175D3DCCD1}">
              <a14:hiddenFill xmlns:a14="http://schemas.microsoft.com/office/drawing/2010/main">
                <a:solidFill>
                  <a:srgbClr val="FFFFFF"/>
                </a:solidFill>
              </a14:hiddenFill>
            </a:ext>
          </a:extLst>
        </p:spPr>
      </p:pic>
      <p:pic>
        <p:nvPicPr>
          <p:cNvPr id="24" name="図 23"/>
          <p:cNvPicPr>
            <a:picLocks noChangeAspect="1"/>
          </p:cNvPicPr>
          <p:nvPr/>
        </p:nvPicPr>
        <p:blipFill rotWithShape="1">
          <a:blip r:embed="rId5"/>
          <a:srcRect l="33579" t="12790" r="31222" b="12848"/>
          <a:stretch/>
        </p:blipFill>
        <p:spPr>
          <a:xfrm>
            <a:off x="556445" y="5007131"/>
            <a:ext cx="1289041" cy="1531782"/>
          </a:xfrm>
          <a:prstGeom prst="rect">
            <a:avLst/>
          </a:prstGeom>
        </p:spPr>
      </p:pic>
      <p:sp>
        <p:nvSpPr>
          <p:cNvPr id="25" name="右矢印 24"/>
          <p:cNvSpPr/>
          <p:nvPr/>
        </p:nvSpPr>
        <p:spPr>
          <a:xfrm>
            <a:off x="3762104" y="4224135"/>
            <a:ext cx="1985554" cy="12975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Python</a:t>
            </a:r>
            <a:r>
              <a:rPr lang="ja-JP" altLang="en-US" dirty="0" smtClean="0"/>
              <a:t>で１つのファイルに</a:t>
            </a:r>
            <a:endParaRPr kumimoji="1" lang="ja-JP" altLang="en-US" dirty="0"/>
          </a:p>
        </p:txBody>
      </p:sp>
    </p:spTree>
    <p:extLst>
      <p:ext uri="{BB962C8B-B14F-4D97-AF65-F5344CB8AC3E}">
        <p14:creationId xmlns:p14="http://schemas.microsoft.com/office/powerpoint/2010/main" val="964874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7061" y="145409"/>
            <a:ext cx="7966710" cy="1325563"/>
          </a:xfrm>
        </p:spPr>
        <p:txBody>
          <a:bodyPr/>
          <a:lstStyle/>
          <a:p>
            <a:r>
              <a:rPr lang="ja-JP" altLang="en-US" sz="3600" dirty="0" smtClean="0"/>
              <a:t>応答速度データ</a:t>
            </a:r>
            <a:r>
              <a:rPr lang="ja-JP" altLang="en-US" sz="3600" dirty="0"/>
              <a:t>ベース</a:t>
            </a:r>
            <a:r>
              <a:rPr lang="ja-JP" altLang="en-US" sz="3600" dirty="0" smtClean="0"/>
              <a:t>のスキーマ</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8</a:t>
            </a:fld>
            <a:endParaRPr lang="ja-JP" altLang="en-US" dirty="0"/>
          </a:p>
        </p:txBody>
      </p:sp>
      <p:pic>
        <p:nvPicPr>
          <p:cNvPr id="11" name="図 10"/>
          <p:cNvPicPr>
            <a:picLocks noChangeAspect="1"/>
          </p:cNvPicPr>
          <p:nvPr/>
        </p:nvPicPr>
        <p:blipFill>
          <a:blip r:embed="rId2"/>
          <a:stretch>
            <a:fillRect/>
          </a:stretch>
        </p:blipFill>
        <p:spPr>
          <a:xfrm>
            <a:off x="1927522" y="1065717"/>
            <a:ext cx="4985787" cy="4522382"/>
          </a:xfrm>
          <a:prstGeom prst="rect">
            <a:avLst/>
          </a:prstGeom>
        </p:spPr>
      </p:pic>
      <p:sp>
        <p:nvSpPr>
          <p:cNvPr id="16" name="正方形/長方形 15"/>
          <p:cNvSpPr/>
          <p:nvPr/>
        </p:nvSpPr>
        <p:spPr>
          <a:xfrm>
            <a:off x="383404" y="1869335"/>
            <a:ext cx="2355246" cy="1422972"/>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サーバ</a:t>
            </a:r>
            <a:r>
              <a:rPr kumimoji="1" lang="en-US" altLang="ja-JP" b="1" dirty="0" smtClean="0"/>
              <a:t>3</a:t>
            </a:r>
            <a:r>
              <a:rPr kumimoji="1" lang="ja-JP" altLang="en-US" b="1" dirty="0" smtClean="0"/>
              <a:t>台で</a:t>
            </a:r>
            <a:endParaRPr kumimoji="1" lang="en-US" altLang="ja-JP" b="1" dirty="0" smtClean="0"/>
          </a:p>
          <a:p>
            <a:pPr algn="ctr"/>
            <a:r>
              <a:rPr kumimoji="1" lang="ja-JP" altLang="en-US" b="1" dirty="0" smtClean="0"/>
              <a:t>負荷分散している為</a:t>
            </a:r>
            <a:endParaRPr kumimoji="1" lang="en-US" altLang="ja-JP" b="1" dirty="0" smtClean="0"/>
          </a:p>
          <a:p>
            <a:pPr algn="ctr"/>
            <a:r>
              <a:rPr kumimoji="1" lang="ja-JP" altLang="en-US" b="1" dirty="0" smtClean="0"/>
              <a:t>実際は、このテーブルが</a:t>
            </a:r>
            <a:r>
              <a:rPr kumimoji="1" lang="en-US" altLang="ja-JP" b="1" dirty="0" smtClean="0"/>
              <a:t>3</a:t>
            </a:r>
            <a:r>
              <a:rPr kumimoji="1" lang="ja-JP" altLang="en-US" b="1" dirty="0" smtClean="0"/>
              <a:t>つ存在する</a:t>
            </a:r>
            <a:endParaRPr kumimoji="1" lang="ja-JP" altLang="en-US" b="1" dirty="0"/>
          </a:p>
        </p:txBody>
      </p:sp>
      <p:sp>
        <p:nvSpPr>
          <p:cNvPr id="19" name="正方形/長方形 18"/>
          <p:cNvSpPr/>
          <p:nvPr/>
        </p:nvSpPr>
        <p:spPr>
          <a:xfrm>
            <a:off x="6160104" y="2373862"/>
            <a:ext cx="2355246" cy="1422972"/>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プログラムの処理時間の関係で後に挿入する評価テーブルの時刻は若干遅くなる。</a:t>
            </a:r>
            <a:endParaRPr kumimoji="1" lang="ja-JP" altLang="en-US" b="1" dirty="0"/>
          </a:p>
        </p:txBody>
      </p:sp>
      <p:cxnSp>
        <p:nvCxnSpPr>
          <p:cNvPr id="21" name="直線コネクタ 20"/>
          <p:cNvCxnSpPr>
            <a:endCxn id="19" idx="2"/>
          </p:cNvCxnSpPr>
          <p:nvPr/>
        </p:nvCxnSpPr>
        <p:spPr>
          <a:xfrm flipV="1">
            <a:off x="5547360" y="3796834"/>
            <a:ext cx="1790367" cy="3397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endCxn id="19" idx="2"/>
          </p:cNvCxnSpPr>
          <p:nvPr/>
        </p:nvCxnSpPr>
        <p:spPr>
          <a:xfrm flipV="1">
            <a:off x="6418636" y="3796834"/>
            <a:ext cx="919091" cy="10973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494983" y="5725489"/>
            <a:ext cx="8020367" cy="521945"/>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別プログラムで処理された現在速、平均速、評価などが保管される。</a:t>
            </a:r>
            <a:endParaRPr kumimoji="1" lang="en-US" altLang="ja-JP" b="1" dirty="0" smtClean="0"/>
          </a:p>
          <a:p>
            <a:pPr algn="ctr"/>
            <a:r>
              <a:rPr lang="ja-JP" altLang="en-US" b="1" dirty="0" smtClean="0"/>
              <a:t>ロードバランサはこの評価を基に割り振り先を決めることになる。</a:t>
            </a:r>
            <a:endParaRPr kumimoji="1" lang="ja-JP" altLang="en-US" b="1" dirty="0"/>
          </a:p>
        </p:txBody>
      </p:sp>
    </p:spTree>
    <p:extLst>
      <p:ext uri="{BB962C8B-B14F-4D97-AF65-F5344CB8AC3E}">
        <p14:creationId xmlns:p14="http://schemas.microsoft.com/office/powerpoint/2010/main" val="113866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所感と今後について</a:t>
            </a:r>
            <a:endParaRPr kumimoji="1" lang="ja-JP" altLang="en-US" dirty="0"/>
          </a:p>
        </p:txBody>
      </p:sp>
      <p:sp>
        <p:nvSpPr>
          <p:cNvPr id="3" name="コンテンツ プレースホルダー 2"/>
          <p:cNvSpPr>
            <a:spLocks noGrp="1"/>
          </p:cNvSpPr>
          <p:nvPr>
            <p:ph idx="1"/>
          </p:nvPr>
        </p:nvSpPr>
        <p:spPr>
          <a:xfrm>
            <a:off x="547730" y="1459623"/>
            <a:ext cx="7886700" cy="4896728"/>
          </a:xfrm>
        </p:spPr>
        <p:txBody>
          <a:bodyPr>
            <a:normAutofit fontScale="70000" lnSpcReduction="20000"/>
          </a:bodyPr>
          <a:lstStyle/>
          <a:p>
            <a:pPr marL="0" indent="0">
              <a:lnSpc>
                <a:spcPct val="120000"/>
              </a:lnSpc>
              <a:buNone/>
            </a:pPr>
            <a:r>
              <a:rPr lang="ja-JP" altLang="en-US" dirty="0" smtClean="0"/>
              <a:t>所感</a:t>
            </a:r>
            <a:endParaRPr lang="en-US" altLang="ja-JP" dirty="0"/>
          </a:p>
          <a:p>
            <a:pPr>
              <a:lnSpc>
                <a:spcPct val="120000"/>
              </a:lnSpc>
            </a:pPr>
            <a:r>
              <a:rPr lang="ja-JP" altLang="en-US" dirty="0" smtClean="0"/>
              <a:t>一番心配していたロードバランサの割り振り設定はコンフィグの重みづけを</a:t>
            </a:r>
            <a:r>
              <a:rPr lang="en-US" altLang="ja-JP" dirty="0" smtClean="0"/>
              <a:t>Python</a:t>
            </a:r>
            <a:r>
              <a:rPr lang="ja-JP" altLang="en-US" dirty="0" smtClean="0"/>
              <a:t>で変えてあげることで解決。</a:t>
            </a:r>
            <a:endParaRPr lang="en-US" altLang="ja-JP" dirty="0"/>
          </a:p>
          <a:p>
            <a:pPr>
              <a:lnSpc>
                <a:spcPct val="120000"/>
              </a:lnSpc>
            </a:pPr>
            <a:r>
              <a:rPr lang="en-US" altLang="ja-JP" dirty="0" smtClean="0"/>
              <a:t>LB</a:t>
            </a:r>
            <a:r>
              <a:rPr lang="ja-JP" altLang="en-US" dirty="0" smtClean="0"/>
              <a:t>を再起動すると稼働率が落ちる問題は「</a:t>
            </a:r>
            <a:r>
              <a:rPr lang="en-US" altLang="ja-JP" dirty="0" smtClean="0"/>
              <a:t>reload</a:t>
            </a:r>
            <a:r>
              <a:rPr lang="ja-JP" altLang="en-US" dirty="0" smtClean="0"/>
              <a:t>」というやり方を使えば、コネクションを維持した設定変更が可能になることが実験で分かった。</a:t>
            </a:r>
            <a:endParaRPr lang="en-US" altLang="ja-JP" dirty="0" smtClean="0"/>
          </a:p>
          <a:p>
            <a:pPr marL="0" indent="0">
              <a:lnSpc>
                <a:spcPct val="120000"/>
              </a:lnSpc>
              <a:buNone/>
            </a:pPr>
            <a:endParaRPr lang="en-US" altLang="ja-JP" dirty="0" smtClean="0"/>
          </a:p>
          <a:p>
            <a:pPr marL="0" indent="0">
              <a:lnSpc>
                <a:spcPct val="120000"/>
              </a:lnSpc>
              <a:buNone/>
            </a:pPr>
            <a:r>
              <a:rPr lang="ja-JP" altLang="en-US" dirty="0" smtClean="0"/>
              <a:t>今後について</a:t>
            </a:r>
            <a:endParaRPr lang="en-US" altLang="ja-JP" dirty="0" smtClean="0"/>
          </a:p>
          <a:p>
            <a:pPr>
              <a:lnSpc>
                <a:spcPct val="120000"/>
              </a:lnSpc>
            </a:pPr>
            <a:r>
              <a:rPr lang="ja-JP" altLang="en-US" dirty="0" smtClean="0"/>
              <a:t>今回は手動で</a:t>
            </a:r>
            <a:r>
              <a:rPr lang="en-US" altLang="ja-JP" dirty="0" smtClean="0"/>
              <a:t>LB</a:t>
            </a:r>
            <a:r>
              <a:rPr lang="ja-JP" altLang="en-US" dirty="0" smtClean="0"/>
              <a:t>の設定を変更させたが、応答速度に基づいて自動でコンフィグを書き換え、</a:t>
            </a:r>
            <a:r>
              <a:rPr lang="en-US" altLang="ja-JP" dirty="0" err="1" smtClean="0"/>
              <a:t>nginx</a:t>
            </a:r>
            <a:r>
              <a:rPr lang="ja-JP" altLang="en-US" dirty="0" smtClean="0"/>
              <a:t>を</a:t>
            </a:r>
            <a:r>
              <a:rPr lang="en-US" altLang="ja-JP" dirty="0" smtClean="0"/>
              <a:t>reload</a:t>
            </a:r>
            <a:r>
              <a:rPr lang="ja-JP" altLang="en-US" dirty="0" smtClean="0"/>
              <a:t>するプログラムの作成する。</a:t>
            </a:r>
            <a:endParaRPr lang="en-US" altLang="ja-JP" dirty="0"/>
          </a:p>
          <a:p>
            <a:pPr>
              <a:lnSpc>
                <a:spcPct val="120000"/>
              </a:lnSpc>
            </a:pPr>
            <a:r>
              <a:rPr lang="ja-JP" altLang="en-US" dirty="0"/>
              <a:t>これ</a:t>
            </a:r>
            <a:r>
              <a:rPr lang="ja-JP" altLang="en-US" dirty="0" smtClean="0"/>
              <a:t>が出来れば簡易的な応答速度を考慮したロードバランサを動かすことが出来るはず。</a:t>
            </a:r>
            <a:r>
              <a:rPr lang="en-US" altLang="ja-JP" dirty="0" smtClean="0"/>
              <a:t>(</a:t>
            </a:r>
            <a:r>
              <a:rPr lang="ja-JP" altLang="en-US" dirty="0" smtClean="0"/>
              <a:t>最適な割り振りが行えるアルゴリズムは考え中</a:t>
            </a:r>
            <a:r>
              <a:rPr lang="en-US" altLang="ja-JP" dirty="0" smtClean="0"/>
              <a:t>)</a:t>
            </a:r>
          </a:p>
          <a:p>
            <a:pPr>
              <a:lnSpc>
                <a:spcPct val="120000"/>
              </a:lnSpc>
            </a:pPr>
            <a:endParaRPr lang="en-US" altLang="ja-JP"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9</a:t>
            </a:fld>
            <a:endParaRPr kumimoji="1" lang="ja-JP" altLang="en-US"/>
          </a:p>
        </p:txBody>
      </p:sp>
    </p:spTree>
    <p:extLst>
      <p:ext uri="{BB962C8B-B14F-4D97-AF65-F5344CB8AC3E}">
        <p14:creationId xmlns:p14="http://schemas.microsoft.com/office/powerpoint/2010/main" val="24224222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239</TotalTime>
  <Words>991</Words>
  <Application>Microsoft Office PowerPoint</Application>
  <PresentationFormat>画面に合わせる (4:3)</PresentationFormat>
  <Paragraphs>156</Paragraphs>
  <Slides>24</Slides>
  <Notes>1</Notes>
  <HiddenSlides>0</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24</vt:i4>
      </vt:variant>
    </vt:vector>
  </HeadingPairs>
  <TitlesOfParts>
    <vt:vector size="29" baseType="lpstr">
      <vt:lpstr>ＭＳ Ｐゴシック</vt:lpstr>
      <vt:lpstr>Arial</vt:lpstr>
      <vt:lpstr>Calibri</vt:lpstr>
      <vt:lpstr>Calibri Light</vt:lpstr>
      <vt:lpstr>Office テーマ</vt:lpstr>
      <vt:lpstr>観光地検索システムに おけるレスポンス速度を考慮したロードバランサー</vt:lpstr>
      <vt:lpstr>進捗</vt:lpstr>
      <vt:lpstr>重みづけ処理のテスト</vt:lpstr>
      <vt:lpstr>重みづけ処理のテスト</vt:lpstr>
      <vt:lpstr>再起動なしでNGINXに設定を適用させる</vt:lpstr>
      <vt:lpstr>再起動なしでNGINXに設定を適用させる</vt:lpstr>
      <vt:lpstr>計測、評価、DB挿入処理を統合</vt:lpstr>
      <vt:lpstr>応答速度データベースのスキーマ</vt:lpstr>
      <vt:lpstr>所感と今後について</vt:lpstr>
      <vt:lpstr>研究背景</vt:lpstr>
      <vt:lpstr>関連研究</vt:lpstr>
      <vt:lpstr>研究課題</vt:lpstr>
      <vt:lpstr>研究動機</vt:lpstr>
      <vt:lpstr>研究目的</vt:lpstr>
      <vt:lpstr>提案方式</vt:lpstr>
      <vt:lpstr>今後のスケジュール</vt:lpstr>
      <vt:lpstr>卒研 プログラム 実験システムの説明</vt:lpstr>
      <vt:lpstr>ロードバランサに使われる技術</vt:lpstr>
      <vt:lpstr>Kait.jp応答速度の計測結果</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Microsoft アカウント</cp:lastModifiedBy>
  <cp:revision>26</cp:revision>
  <dcterms:created xsi:type="dcterms:W3CDTF">2018-06-14T09:18:55Z</dcterms:created>
  <dcterms:modified xsi:type="dcterms:W3CDTF">2021-07-09T02:46:49Z</dcterms:modified>
</cp:coreProperties>
</file>